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实战训练　</a:t>
            </a:r>
            <a:r>
              <a:rPr lang="en-US" altLang="zh-CN" sz="4800" b="0" dirty="0" smtClean="0">
                <a:solidFill>
                  <a:srgbClr val="000000"/>
                </a:solidFill>
                <a:ea typeface="微软雅黑" panose="020B0503020204020204" pitchFamily="34" charset="-122"/>
                <a:cs typeface="Times New Roman" panose="02020603050405020304" pitchFamily="18" charset="0"/>
              </a:rPr>
              <a:t>2</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woman was happy because their life was much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 before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she also became greedy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swan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fly</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feathers</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comes</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2429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happier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better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busier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harder</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2987525"/>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考查形容词辨析。句意：妇人很开心，因为她们的生活比以前好很多。</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happier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更开心的；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better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更好的；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busier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更忙的；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harder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更艰难的。根据上文</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then they can sell my feathers and live a happy life</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可知，天鹅每天给她们金羽毛，这样她们更有钱了，生活自然比以前更好了。故选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p>
        </p:txBody>
      </p:sp>
      <p:sp>
        <p:nvSpPr>
          <p:cNvPr id="5" name="矩形 4"/>
          <p:cNvSpPr/>
          <p:nvPr/>
        </p:nvSpPr>
        <p:spPr>
          <a:xfrm>
            <a:off x="844047" y="2522189"/>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sz="1800"/>
          </a:p>
        </p:txBody>
      </p:sp>
    </p:spTree>
    <p:extLst>
      <p:ext uri="{BB962C8B-B14F-4D97-AF65-F5344CB8AC3E}">
        <p14:creationId xmlns:p14="http://schemas.microsoft.com/office/powerpoint/2010/main" val="2683521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woman was happy because their life was much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 before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she also became greedy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swan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fly</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feathers</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comes</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2022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brothers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sisters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sons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daughters</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299695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uFill>
                  <a:solidFill>
                    <a:srgbClr val="FF0000"/>
                  </a:solidFill>
                </a:u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考查名词辨析。</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brother</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兄</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弟；</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sister</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姐</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妹；</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son</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儿子；</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daughter</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女儿。根据上文</a:t>
            </a:r>
            <a:r>
              <a:rPr lang="en-US" altLang="zh-CN" sz="2400" b="1">
                <a:solidFill>
                  <a:srgbClr val="FF0000"/>
                </a:solidFill>
                <a:uFill>
                  <a:solidFill>
                    <a:srgbClr val="FF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A woman lived in a</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u="sng">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u="sng">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b="1" u="sng">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 house near the lake with her two daughters.</a:t>
            </a:r>
            <a:r>
              <a:rPr lang="en-US" altLang="zh-CN" sz="2400" b="1">
                <a:solidFill>
                  <a:srgbClr val="FF0000"/>
                </a:solidFill>
                <a:uFill>
                  <a:solidFill>
                    <a:srgbClr val="FF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可知，妇人和她的女儿们一起生活，所以她是对女儿们说。故选</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400" b="1" smtClean="0">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0607" y="2546397"/>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sz="1800"/>
          </a:p>
        </p:txBody>
      </p:sp>
    </p:spTree>
    <p:extLst>
      <p:ext uri="{BB962C8B-B14F-4D97-AF65-F5344CB8AC3E}">
        <p14:creationId xmlns:p14="http://schemas.microsoft.com/office/powerpoint/2010/main" val="3831037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woman was happy because their life was much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 before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she also became greedy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swan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fly</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feathers</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comes</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0137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2847" y="296265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考查代词辨析。句意：当她下次来的时候，我们应该拔掉她所有的羽毛。</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their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它们的；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our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我们的。根据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she comes next time</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可知，空格处用代词</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1181" y="2518117"/>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sz="1800"/>
          </a:p>
        </p:txBody>
      </p:sp>
    </p:spTree>
    <p:extLst>
      <p:ext uri="{BB962C8B-B14F-4D97-AF65-F5344CB8AC3E}">
        <p14:creationId xmlns:p14="http://schemas.microsoft.com/office/powerpoint/2010/main" val="2175465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914400" hangingPunct="0">
              <a:spcAft>
                <a:spcPts val="0"/>
              </a:spcAft>
              <a:tabLst>
                <a:tab pos="5850890" algn="l"/>
              </a:tabLst>
            </a:pP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Oh,no,Mum</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cried</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daughters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swan</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mother</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mother</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caught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feathers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Suddenly,the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golden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feathers</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chicken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feathers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04177"/>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hurt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save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protect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refuse</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2968671"/>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考查动词辨析。句意：这样将会伤害天鹅！</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hurt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损害，伤害；</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save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拯救；</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protect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保护；</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refuse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拒绝。故选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44046" y="2492643"/>
            <a:ext cx="407484" cy="461665"/>
          </a:xfrm>
          <a:prstGeom prst="rect">
            <a:avLst/>
          </a:prstGeom>
        </p:spPr>
        <p:txBody>
          <a:bodyPr wrap="none">
            <a:spAutoFit/>
          </a:bodyPr>
          <a:lstStyle/>
          <a:p>
            <a:r>
              <a:rPr lang="en-US" altLang="zh-CN" sz="2400"/>
              <a:t>A</a:t>
            </a:r>
            <a:endParaRPr lang="zh-CN" altLang="en-US" sz="1800"/>
          </a:p>
        </p:txBody>
      </p:sp>
      <p:sp>
        <p:nvSpPr>
          <p:cNvPr id="6" name="内容占位符 1"/>
          <p:cNvSpPr txBox="1">
            <a:spLocks/>
          </p:cNvSpPr>
          <p:nvPr/>
        </p:nvSpPr>
        <p:spPr bwMode="auto">
          <a:xfrm>
            <a:off x="360854" y="4093009"/>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514600" algn="l"/>
                <a:tab pos="5849938"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woman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daughter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chicken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swan</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4"/>
          <p:cNvSpPr txBox="1">
            <a:spLocks/>
          </p:cNvSpPr>
          <p:nvPr/>
        </p:nvSpPr>
        <p:spPr bwMode="auto">
          <a:xfrm>
            <a:off x="360854" y="466880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考查名词辨析。句意：当天鹅来的时候，这个母亲抓住了她，拔光了她的</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羽</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毛</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woman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妇人；</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daughter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女儿；</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chicken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鸡，鸡肉；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swan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天鹅。根据语境可知，天鹅来了。故选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910033" y="4181475"/>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sz="1800"/>
          </a:p>
        </p:txBody>
      </p:sp>
    </p:spTree>
    <p:extLst>
      <p:ext uri="{BB962C8B-B14F-4D97-AF65-F5344CB8AC3E}">
        <p14:creationId xmlns:p14="http://schemas.microsoft.com/office/powerpoint/2010/main" val="3712661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914400" hangingPunct="0">
              <a:spcAft>
                <a:spcPts val="0"/>
              </a:spcAft>
              <a:tabLst>
                <a:tab pos="5850890" algn="l"/>
              </a:tabLst>
            </a:pP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Oh,no,Mum</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cried</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daughters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swan</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mother</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mother</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caught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feathers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Suddenly,the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golden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feathers</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chicken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feathers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43031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514600" algn="l"/>
                <a:tab pos="5849938"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heard of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changed into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looked for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came from</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4"/>
          <p:cNvSpPr txBox="1">
            <a:spLocks/>
          </p:cNvSpPr>
          <p:nvPr/>
        </p:nvSpPr>
        <p:spPr bwMode="auto">
          <a:xfrm>
            <a:off x="360854" y="299690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考查动词短语辨析。句意：突然，金色的羽毛变成了鸡毛。</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hear of</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听说；</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change into</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变成；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look for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寻找；</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come from</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来自。根据语境可知，拔下来的金色羽毛变成了鸡毛。故选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872327" y="2547061"/>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sz="1800"/>
          </a:p>
        </p:txBody>
      </p:sp>
    </p:spTree>
    <p:extLst>
      <p:ext uri="{BB962C8B-B14F-4D97-AF65-F5344CB8AC3E}">
        <p14:creationId xmlns:p14="http://schemas.microsoft.com/office/powerpoint/2010/main" val="3966596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golden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swan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you,but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wanted</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kill</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Now,I</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leaving</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greedy</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swan</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flew</a:t>
            </a:r>
            <a:r>
              <a:rPr lang="en-US"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895061"/>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trouble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help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kiss</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24648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考查动词辨析。句意：我来帮助你们，但是你们想要杀害我。</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trouble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麻烦；</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帮助；</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teach</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教；</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kiss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亲吻。根据上文可知，天鹅每天给她们金羽毛，是为了帮助她们。故选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2327" y="200238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sz="1800"/>
          </a:p>
        </p:txBody>
      </p:sp>
      <p:sp>
        <p:nvSpPr>
          <p:cNvPr id="6" name="内容占位符 1"/>
          <p:cNvSpPr txBox="1">
            <a:spLocks/>
          </p:cNvSpPr>
          <p:nvPr/>
        </p:nvSpPr>
        <p:spPr bwMode="auto">
          <a:xfrm>
            <a:off x="360854" y="4069093"/>
            <a:ext cx="11485848"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5000"/>
              </a:lnSpc>
              <a:spcAft>
                <a:spcPts val="0"/>
              </a:spcAft>
              <a:tabLst>
                <a:tab pos="2514600" algn="l"/>
                <a:tab pos="5849938"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sometimes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always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usually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never</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4"/>
          <p:cNvSpPr txBox="1">
            <a:spLocks/>
          </p:cNvSpPr>
          <p:nvPr/>
        </p:nvSpPr>
        <p:spPr bwMode="auto">
          <a:xfrm>
            <a:off x="360854" y="4620014"/>
            <a:ext cx="11485848" cy="2030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35000"/>
              </a:lnSpc>
              <a:spcAft>
                <a:spcPts val="0"/>
              </a:spcAft>
            </a:pP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uFill>
                  <a:solidFill>
                    <a:srgbClr val="FF0000"/>
                  </a:solidFill>
                </a:u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考查副词辨析。句意：现在我将离开，永远都不会回来。</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sometimes</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有时；</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always</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一直；</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usually</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经常；</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never</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从不。根据上文</a:t>
            </a:r>
            <a:r>
              <a:rPr lang="en-US" altLang="zh-CN" sz="2400" b="1">
                <a:solidFill>
                  <a:srgbClr val="FF0000"/>
                </a:solidFill>
                <a:uFill>
                  <a:solidFill>
                    <a:srgbClr val="FF000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I came to </a:t>
            </a:r>
            <a:r>
              <a:rPr lang="zh-CN" altLang="zh-CN" sz="2400" b="1" u="sng">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u="sng">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400" b="1" u="sng">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 you</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but you wanted to kill me.</a:t>
            </a:r>
            <a:r>
              <a:rPr lang="en-US" altLang="zh-CN" sz="2400" b="1">
                <a:solidFill>
                  <a:srgbClr val="FF0000"/>
                </a:solidFill>
                <a:uFill>
                  <a:solidFill>
                    <a:srgbClr val="FF000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可知，善良的天鹅帮助了这个贫穷的妇人，可是妇人却因为贪婪想要杀害天鹅，所以天鹅永远也不会回来了。故选</a:t>
            </a:r>
            <a:r>
              <a:rPr lang="en-US" altLang="zh-CN" sz="2400" b="1">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400" b="1" smtClean="0">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uFill>
                <a:solidFill>
                  <a:srgbClr val="FF0000"/>
                </a:solidFill>
              </a:u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855875" y="4130604"/>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sz="2400"/>
          </a:p>
        </p:txBody>
      </p:sp>
    </p:spTree>
    <p:extLst>
      <p:ext uri="{BB962C8B-B14F-4D97-AF65-F5344CB8AC3E}">
        <p14:creationId xmlns:p14="http://schemas.microsoft.com/office/powerpoint/2010/main" val="2688675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29125"/>
            <a:ext cx="11485848" cy="3003931"/>
          </a:xfrm>
          <a:prstGeom prst="rect">
            <a:avLst/>
          </a:prstGeom>
        </p:spPr>
      </p:pic>
      <p:sp>
        <p:nvSpPr>
          <p:cNvPr id="2" name="内容占位符 1"/>
          <p:cNvSpPr>
            <a:spLocks noGrp="1"/>
          </p:cNvSpPr>
          <p:nvPr>
            <p:ph idx="1"/>
          </p:nvPr>
        </p:nvSpPr>
        <p:spPr>
          <a:xfrm>
            <a:off x="360854" y="793735"/>
            <a:ext cx="11485848" cy="3139321"/>
          </a:xfrm>
        </p:spPr>
        <p:txBody>
          <a:bodyPr/>
          <a:lstStyle/>
          <a:p>
            <a:pPr hangingPunct="0">
              <a:lnSpc>
                <a:spcPct val="100000"/>
              </a:lnSpc>
              <a:spcAft>
                <a:spcPts val="0"/>
              </a:spcAft>
            </a:pPr>
            <a:endParaRPr lang="en-US" altLang="zh-CN"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The woman was happy because their life was much better than before.</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z="3500" smtClean="0">
                <a:latin typeface="Times New Roman" panose="02020603050405020304" pitchFamily="18" charset="0"/>
                <a:ea typeface="楷体" panose="02010609060101010101" pitchFamily="49" charset="-122"/>
                <a:cs typeface="Times New Roman" panose="02020603050405020304" pitchFamily="18" charset="0"/>
              </a:rPr>
              <a:t>这</a:t>
            </a:r>
            <a:r>
              <a:rPr lang="zh-CN" altLang="zh-CN" sz="3500">
                <a:latin typeface="Times New Roman" panose="02020603050405020304" pitchFamily="18" charset="0"/>
                <a:ea typeface="楷体" panose="02010609060101010101" pitchFamily="49" charset="-122"/>
                <a:cs typeface="Times New Roman" panose="02020603050405020304" pitchFamily="18" charset="0"/>
              </a:rPr>
              <a:t>个女人很高兴</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因为她们的生活比以前好多了。</a:t>
            </a:r>
            <a:endParaRPr lang="zh-CN" altLang="en-US" sz="3500"/>
          </a:p>
        </p:txBody>
      </p:sp>
      <p:pic>
        <p:nvPicPr>
          <p:cNvPr id="3" name="译文.eps" descr="id:2147487336;FounderCES"/>
          <p:cNvPicPr/>
          <p:nvPr/>
        </p:nvPicPr>
        <p:blipFill>
          <a:blip r:embed="rId3"/>
          <a:stretch>
            <a:fillRect/>
          </a:stretch>
        </p:blipFill>
        <p:spPr>
          <a:xfrm>
            <a:off x="550590" y="3295616"/>
            <a:ext cx="1224136" cy="378439"/>
          </a:xfrm>
          <a:prstGeom prst="rect">
            <a:avLst/>
          </a:prstGeom>
        </p:spPr>
      </p:pic>
      <p:pic>
        <p:nvPicPr>
          <p:cNvPr id="8" name="图片 7"/>
          <p:cNvPicPr>
            <a:picLocks noChangeAspect="1"/>
          </p:cNvPicPr>
          <p:nvPr/>
        </p:nvPicPr>
        <p:blipFill>
          <a:blip r:embed="rId4"/>
          <a:stretch>
            <a:fillRect/>
          </a:stretch>
        </p:blipFill>
        <p:spPr>
          <a:xfrm>
            <a:off x="364633" y="855443"/>
            <a:ext cx="2850254" cy="553993"/>
          </a:xfrm>
          <a:prstGeom prst="rect">
            <a:avLst/>
          </a:prstGeom>
        </p:spPr>
      </p:pic>
    </p:spTree>
    <p:extLst>
      <p:ext uri="{BB962C8B-B14F-4D97-AF65-F5344CB8AC3E}">
        <p14:creationId xmlns:p14="http://schemas.microsoft.com/office/powerpoint/2010/main" val="17790580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72102"/>
            <a:ext cx="11485848" cy="3248986"/>
          </a:xfrm>
          <a:prstGeom prst="rect">
            <a:avLst/>
          </a:prstGeom>
        </p:spPr>
      </p:pic>
      <p:pic>
        <p:nvPicPr>
          <p:cNvPr id="4" name="分析.eps" descr="id:2147487343;FounderCES"/>
          <p:cNvPicPr/>
          <p:nvPr/>
        </p:nvPicPr>
        <p:blipFill>
          <a:blip r:embed="rId3"/>
          <a:stretch>
            <a:fillRect/>
          </a:stretch>
        </p:blipFill>
        <p:spPr>
          <a:xfrm>
            <a:off x="498522" y="1124744"/>
            <a:ext cx="1250325" cy="386536"/>
          </a:xfrm>
          <a:prstGeom prst="rect">
            <a:avLst/>
          </a:prstGeom>
        </p:spPr>
      </p:pic>
      <p:sp>
        <p:nvSpPr>
          <p:cNvPr id="7" name="内容占位符 1"/>
          <p:cNvSpPr txBox="1">
            <a:spLocks/>
          </p:cNvSpPr>
          <p:nvPr/>
        </p:nvSpPr>
        <p:spPr bwMode="auto">
          <a:xfrm>
            <a:off x="360854" y="816260"/>
            <a:ext cx="11485848" cy="33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a:latin typeface="Times New Roman" panose="02020603050405020304" pitchFamily="18" charset="0"/>
                <a:ea typeface="宋体" panose="02010600030101010101" pitchFamily="2" charset="-122"/>
                <a:cs typeface="Times New Roman" panose="02020603050405020304" pitchFamily="18" charset="0"/>
              </a:rPr>
              <a:t>句是主从复合句。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because their life was much better than before</a:t>
            </a:r>
            <a:r>
              <a:rPr lang="zh-CN" altLang="zh-CN">
                <a:latin typeface="Times New Roman" panose="02020603050405020304" pitchFamily="18" charset="0"/>
                <a:ea typeface="宋体" panose="02010600030101010101" pitchFamily="2" charset="-122"/>
                <a:cs typeface="Times New Roman" panose="02020603050405020304" pitchFamily="18" charset="0"/>
              </a:rPr>
              <a:t>是</a:t>
            </a:r>
            <a:r>
              <a:rPr lang="en-US" altLang="zh-CN">
                <a:latin typeface="Times New Roman" panose="02020603050405020304" pitchFamily="18" charset="0"/>
                <a:ea typeface="宋体" panose="02010600030101010101" pitchFamily="2" charset="-122"/>
                <a:cs typeface="Times New Roman" panose="02020603050405020304" pitchFamily="18" charset="0"/>
              </a:rPr>
              <a:t>because</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引导的原因状语从句。该句是比较级句式，</a:t>
            </a:r>
            <a:r>
              <a:rPr lang="en-US" altLang="zh-CN">
                <a:latin typeface="Times New Roman" panose="02020603050405020304" pitchFamily="18" charset="0"/>
                <a:ea typeface="宋体" panose="02010600030101010101" pitchFamily="2" charset="-122"/>
                <a:cs typeface="Times New Roman" panose="02020603050405020304" pitchFamily="18" charset="0"/>
              </a:rPr>
              <a:t>than</a:t>
            </a:r>
            <a:r>
              <a:rPr lang="zh-CN" altLang="zh-CN">
                <a:latin typeface="Times New Roman" panose="02020603050405020304" pitchFamily="18" charset="0"/>
                <a:ea typeface="宋体" panose="02010600030101010101" pitchFamily="2" charset="-122"/>
                <a:cs typeface="Times New Roman" panose="02020603050405020304" pitchFamily="18" charset="0"/>
              </a:rPr>
              <a:t>是比较级的标志词，</a:t>
            </a:r>
            <a:r>
              <a:rPr lang="en-US" altLang="zh-CN">
                <a:latin typeface="Times New Roman" panose="02020603050405020304" pitchFamily="18" charset="0"/>
                <a:ea typeface="宋体" panose="02010600030101010101" pitchFamily="2" charset="-122"/>
                <a:cs typeface="Times New Roman" panose="02020603050405020304" pitchFamily="18" charset="0"/>
              </a:rPr>
              <a:t>much</a:t>
            </a:r>
            <a:r>
              <a:rPr lang="zh-CN" altLang="zh-CN">
                <a:latin typeface="Times New Roman" panose="02020603050405020304" pitchFamily="18" charset="0"/>
                <a:ea typeface="宋体" panose="02010600030101010101" pitchFamily="2" charset="-122"/>
                <a:cs typeface="Times New Roman" panose="02020603050405020304" pitchFamily="18" charset="0"/>
              </a:rPr>
              <a:t>修饰比较级，表程度。</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514061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60854" y="863119"/>
            <a:ext cx="11567000" cy="1269737"/>
          </a:xfrm>
          <a:prstGeom prst="rect">
            <a:avLst/>
          </a:prstGeom>
        </p:spPr>
      </p:pic>
      <p:sp>
        <p:nvSpPr>
          <p:cNvPr id="5" name="内容占位符 1"/>
          <p:cNvSpPr txBox="1">
            <a:spLocks/>
          </p:cNvSpPr>
          <p:nvPr/>
        </p:nvSpPr>
        <p:spPr bwMode="auto">
          <a:xfrm>
            <a:off x="360854" y="2163628"/>
            <a:ext cx="11485848"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320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z="3200"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sz="3200">
                <a:latin typeface="Times New Roman" panose="02020603050405020304" pitchFamily="18" charset="0"/>
                <a:ea typeface="楷体" panose="02010609060101010101" pitchFamily="49" charset="-122"/>
                <a:cs typeface="Times New Roman" panose="02020603050405020304" pitchFamily="18" charset="0"/>
              </a:rPr>
              <a:t>文是一篇记叙文。文章主要讲述了一只善良的天鹅每天给一个穷苦的妇人一根金色的羽毛</a:t>
            </a:r>
            <a:r>
              <a:rPr lang="zh-CN" altLang="zh-CN" sz="3200">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latin typeface="Times New Roman" panose="02020603050405020304" pitchFamily="18" charset="0"/>
                <a:ea typeface="楷体" panose="02010609060101010101" pitchFamily="49" charset="-122"/>
                <a:cs typeface="Times New Roman" panose="02020603050405020304" pitchFamily="18" charset="0"/>
              </a:rPr>
              <a:t>帮助妇人过上了更好的生活。可是</a:t>
            </a:r>
            <a:r>
              <a:rPr lang="zh-CN" altLang="zh-CN" sz="3200">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latin typeface="Times New Roman" panose="02020603050405020304" pitchFamily="18" charset="0"/>
                <a:ea typeface="楷体" panose="02010609060101010101" pitchFamily="49" charset="-122"/>
                <a:cs typeface="Times New Roman" panose="02020603050405020304" pitchFamily="18" charset="0"/>
              </a:rPr>
              <a:t>贪婪的妇人却拔光了天鹅的全部羽毛</a:t>
            </a:r>
            <a:r>
              <a:rPr lang="zh-CN" altLang="zh-CN" sz="3200">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latin typeface="Times New Roman" panose="02020603050405020304" pitchFamily="18" charset="0"/>
                <a:ea typeface="楷体" panose="02010609060101010101" pitchFamily="49" charset="-122"/>
                <a:cs typeface="Times New Roman" panose="02020603050405020304" pitchFamily="18" charset="0"/>
              </a:rPr>
              <a:t>结果</a:t>
            </a:r>
            <a:r>
              <a:rPr lang="zh-CN" altLang="zh-CN" sz="3200">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latin typeface="Times New Roman" panose="02020603050405020304" pitchFamily="18" charset="0"/>
                <a:ea typeface="楷体" panose="02010609060101010101" pitchFamily="49" charset="-122"/>
                <a:cs typeface="Times New Roman" panose="02020603050405020304" pitchFamily="18" charset="0"/>
              </a:rPr>
              <a:t>金色的羽毛全部变成了鸡毛。故事告诉我们</a:t>
            </a:r>
            <a:r>
              <a:rPr lang="zh-CN" altLang="zh-CN" sz="3200">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latin typeface="Times New Roman" panose="02020603050405020304" pitchFamily="18" charset="0"/>
                <a:ea typeface="楷体" panose="02010609060101010101" pitchFamily="49" charset="-122"/>
                <a:cs typeface="Times New Roman" panose="02020603050405020304" pitchFamily="18" charset="0"/>
              </a:rPr>
              <a:t>要知恩图报</a:t>
            </a:r>
            <a:r>
              <a:rPr lang="zh-CN" altLang="zh-CN" sz="3200">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latin typeface="Times New Roman" panose="02020603050405020304" pitchFamily="18" charset="0"/>
                <a:ea typeface="楷体" panose="02010609060101010101" pitchFamily="49" charset="-122"/>
                <a:cs typeface="Times New Roman" panose="02020603050405020304" pitchFamily="18" charset="0"/>
              </a:rPr>
              <a:t>不要贪心不足</a:t>
            </a:r>
            <a:r>
              <a:rPr lang="zh-CN" altLang="zh-CN" sz="3200"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sz="8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406574" y="2214132"/>
            <a:ext cx="2601952" cy="679992"/>
          </a:xfrm>
          <a:prstGeom prst="rect">
            <a:avLst/>
          </a:prstGeom>
        </p:spPr>
      </p:pic>
    </p:spTree>
    <p:extLst>
      <p:ext uri="{BB962C8B-B14F-4D97-AF65-F5344CB8AC3E}">
        <p14:creationId xmlns:p14="http://schemas.microsoft.com/office/powerpoint/2010/main" val="3258732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 long ago,there was a swan with golden feathers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lived in a lake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woman lived in a</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 near the lake with her two daughters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were very poor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 all year round,but they still didn’t have enough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buy food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489979"/>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big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new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old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interesting</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4"/>
          <p:cNvSpPr txBox="1">
            <a:spLocks/>
          </p:cNvSpPr>
          <p:nvPr/>
        </p:nvSpPr>
        <p:spPr bwMode="auto">
          <a:xfrm>
            <a:off x="360854" y="308462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考查形容词辨析。句意：一位妇人和她的两个女儿住在湖附近的一所旧</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房子</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里</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big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new</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新的；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old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旧的；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interesting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有趣的。根据下文</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were very poor.</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可知，她们非常穷，所以住在旧房子里。故选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64890" y="2587871"/>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sz="1800"/>
          </a:p>
        </p:txBody>
      </p:sp>
    </p:spTree>
    <p:extLst>
      <p:ext uri="{BB962C8B-B14F-4D97-AF65-F5344CB8AC3E}">
        <p14:creationId xmlns:p14="http://schemas.microsoft.com/office/powerpoint/2010/main" val="579831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 long ago,there was a swan with golden feathers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lived in a lake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woman lived in a</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 near the lake with her two daughters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were very poor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 all year round,but they still didn’t have enough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buy food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83469"/>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studied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worked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lived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painted</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3059717"/>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考查动词辨析。句意：她们一年到头都努力工作，</a:t>
            </a:r>
            <a:r>
              <a:rPr lang="zh-CN" altLang="zh-CN" sz="2400"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但是她们仍然没有足够的</a:t>
            </a:r>
            <a:r>
              <a:rPr lang="zh-CN" altLang="zh-CN" sz="24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钱</a:t>
            </a:r>
            <a:endParaRPr lang="en-US" altLang="zh-CN" sz="24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sz="24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have</a:t>
            </a:r>
            <a:r>
              <a:rPr lang="en-US" altLang="zh-CN" sz="24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enough</a:t>
            </a:r>
            <a:r>
              <a:rPr lang="en-US" altLang="zh-CN" sz="24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sz="24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4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z="24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sz="24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有足够的</a:t>
            </a:r>
            <a:r>
              <a:rPr lang="en-US" altLang="zh-CN" sz="2400" b="1">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做某事。</a:t>
            </a:r>
            <a:endParaRPr lang="zh-CN" altLang="zh-CN" sz="60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sz="24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买</a:t>
            </a:r>
            <a:r>
              <a:rPr lang="zh-CN" altLang="zh-CN" sz="2400"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食物</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study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学习</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work</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live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居住；</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paint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绘画。故选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62900" y="2590789"/>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sz="1800"/>
          </a:p>
        </p:txBody>
      </p:sp>
      <p:pic>
        <p:nvPicPr>
          <p:cNvPr id="6" name="箭头右.eps" descr="id:2147490497;FounderCES"/>
          <p:cNvPicPr/>
          <p:nvPr/>
        </p:nvPicPr>
        <p:blipFill>
          <a:blip r:embed="rId2"/>
          <a:stretch>
            <a:fillRect/>
          </a:stretch>
        </p:blipFill>
        <p:spPr>
          <a:xfrm flipH="1">
            <a:off x="9611956" y="3659745"/>
            <a:ext cx="435868" cy="262082"/>
          </a:xfrm>
          <a:prstGeom prst="rect">
            <a:avLst/>
          </a:prstGeom>
        </p:spPr>
      </p:pic>
    </p:spTree>
    <p:extLst>
      <p:ext uri="{BB962C8B-B14F-4D97-AF65-F5344CB8AC3E}">
        <p14:creationId xmlns:p14="http://schemas.microsoft.com/office/powerpoint/2010/main" val="536958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 long ago,there was a swan with golden feathers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lived in a lake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woman lived in a</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 near the lake with her two daughters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were very poor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 all year round,but they still didn’t have enough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buy food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5859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money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time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room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energy</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305346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考查名词辨析。她们一年到头都努力工作，但是她们仍然没有足够的钱买</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食</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物</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money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钱；</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时间；</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room</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房间；</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energy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精力。根据上文</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were very poor.</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可知，她们非常穷，所以没有足够的钱买食物。故选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2327" y="2565916"/>
            <a:ext cx="407484" cy="461665"/>
          </a:xfrm>
          <a:prstGeom prst="rect">
            <a:avLst/>
          </a:prstGeom>
        </p:spPr>
        <p:txBody>
          <a:bodyPr wrap="none">
            <a:spAutoFit/>
          </a:bodyPr>
          <a:lstStyle/>
          <a:p>
            <a:r>
              <a:rPr lang="en-US" altLang="zh-CN" sz="2400"/>
              <a:t>A</a:t>
            </a:r>
            <a:endParaRPr lang="zh-CN" altLang="en-US" sz="1800"/>
          </a:p>
        </p:txBody>
      </p:sp>
    </p:spTree>
    <p:extLst>
      <p:ext uri="{BB962C8B-B14F-4D97-AF65-F5344CB8AC3E}">
        <p14:creationId xmlns:p14="http://schemas.microsoft.com/office/powerpoint/2010/main" val="619705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swan was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see that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said to herself,</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 give one of my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them each day,and then they can sell my feathers and live a happy life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evening,she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 poor woman’s house and left a golden feather on the table without saying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then on,the swan came every day and gave them a feather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00065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happy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surprised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sad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afraid</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3585877"/>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考查形容词辨析。句意：天鹅看到一幕那很伤心。</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高兴的；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surprised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吃惊的；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伤心的；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afraid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害怕的。根据下文</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then they can sell my feathers and live a happy life</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可知，天鹅看到她们连食物都买不起，感到很伤心，所以决定帮助她们。故选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10034" y="3126829"/>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sz="1800"/>
          </a:p>
        </p:txBody>
      </p:sp>
    </p:spTree>
    <p:extLst>
      <p:ext uri="{BB962C8B-B14F-4D97-AF65-F5344CB8AC3E}">
        <p14:creationId xmlns:p14="http://schemas.microsoft.com/office/powerpoint/2010/main" val="2884941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swan was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see that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said to herself,</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 give one of my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them each day,and then they can sell my feathers and live a happy life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evening,she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 poor woman’s house and left a golden feather on the table without saying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then on,the swan came every day and gave them a feather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5858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presents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coins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feathers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food</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355438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考查名词辨析。句意：我将每天给她们一只我的羽毛</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present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礼物；</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coin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硬币；</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feather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羽毛；</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food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食物。根据下文</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 then they can sell my feathers and live a happy life</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可知，天鹅会给她们羽毛。故选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34619" y="3094180"/>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sz="1800"/>
          </a:p>
        </p:txBody>
      </p:sp>
    </p:spTree>
    <p:extLst>
      <p:ext uri="{BB962C8B-B14F-4D97-AF65-F5344CB8AC3E}">
        <p14:creationId xmlns:p14="http://schemas.microsoft.com/office/powerpoint/2010/main" val="3965905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swan was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see that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said to herself,</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 give one of my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them each day,and then they can sell my feathers and live a happy life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evening,she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 poor woman’s house and left a golden feather on the table without saying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then on,the swan came every day and gave them a feather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8177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flew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ran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climbed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walked</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354836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考查动词辨析。句意：那天晚上，她飞到贫穷妇人的家里，没有说一句话，留了一根金色的羽毛在桌子上。</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飞；</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run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跑；</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climb</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爬；</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walk</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走。根据下文</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swan may fly away one day.</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可知，天鹅是飞到这个穷妇人的家里。故选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53473" y="3079668"/>
            <a:ext cx="407484" cy="461665"/>
          </a:xfrm>
          <a:prstGeom prst="rect">
            <a:avLst/>
          </a:prstGeom>
        </p:spPr>
        <p:txBody>
          <a:bodyPr wrap="none">
            <a:spAutoFit/>
          </a:bodyPr>
          <a:lstStyle/>
          <a:p>
            <a:r>
              <a:rPr lang="en-US" altLang="zh-CN" sz="2400"/>
              <a:t>A</a:t>
            </a:r>
            <a:endParaRPr lang="zh-CN" altLang="en-US" sz="1800"/>
          </a:p>
        </p:txBody>
      </p:sp>
    </p:spTree>
    <p:extLst>
      <p:ext uri="{BB962C8B-B14F-4D97-AF65-F5344CB8AC3E}">
        <p14:creationId xmlns:p14="http://schemas.microsoft.com/office/powerpoint/2010/main" val="4275576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swan was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see that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said to herself,</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I’ll give one of my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them each day,and then they can sell my feathers and live a happy life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evening,she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 poor woman’s house and left a golden feather on the table without saying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then on,the swan came every day and gave them a feather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78368"/>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336800" algn="l"/>
                <a:tab pos="5849938"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something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everything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nothing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anything</a:t>
            </a:r>
          </a:p>
        </p:txBody>
      </p:sp>
      <p:sp>
        <p:nvSpPr>
          <p:cNvPr id="4" name="内容占位符 4"/>
          <p:cNvSpPr txBox="1">
            <a:spLocks/>
          </p:cNvSpPr>
          <p:nvPr/>
        </p:nvSpPr>
        <p:spPr bwMode="auto">
          <a:xfrm>
            <a:off x="360854" y="3548169"/>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考查不定代词辨析。句意：那天晚上，她飞到贫穷妇人的家里，没有说</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一句</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话</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，留了一根金色的羽毛在桌子上。</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something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某事；</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everything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每件事；</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nothing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没有什么；</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anything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任何事物。根据语境可知，天鹅什么也没说，只是留下了一根金色的羽毛。故选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2327" y="3095115"/>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sz="1800"/>
          </a:p>
        </p:txBody>
      </p:sp>
    </p:spTree>
    <p:extLst>
      <p:ext uri="{BB962C8B-B14F-4D97-AF65-F5344CB8AC3E}">
        <p14:creationId xmlns:p14="http://schemas.microsoft.com/office/powerpoint/2010/main" val="3014588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1212</Words>
  <Application>Microsoft Office PowerPoint</Application>
  <PresentationFormat>自定义</PresentationFormat>
  <Paragraphs>71</Paragraphs>
  <Slides>17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480</cp:revision>
  <dcterms:created xsi:type="dcterms:W3CDTF">2020-11-06T05:24:00Z</dcterms:created>
  <dcterms:modified xsi:type="dcterms:W3CDTF">2025-09-13T08:15:06Z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95DC9B4C53454EBEB37AF9983292ED09_12</vt:lpwstr>
  </property>
</Properties>
</file>